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1EED-F9B8-4CF8-B015-BD842BC6070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D8DD-0514-4017-AD2C-349CCF6552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2510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1EED-F9B8-4CF8-B015-BD842BC6070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D8DD-0514-4017-AD2C-349CCF6552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5043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1EED-F9B8-4CF8-B015-BD842BC6070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D8DD-0514-4017-AD2C-349CCF6552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7560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1EED-F9B8-4CF8-B015-BD842BC6070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D8DD-0514-4017-AD2C-349CCF6552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9018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1EED-F9B8-4CF8-B015-BD842BC6070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D8DD-0514-4017-AD2C-349CCF6552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1439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1EED-F9B8-4CF8-B015-BD842BC6070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D8DD-0514-4017-AD2C-349CCF6552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2284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1EED-F9B8-4CF8-B015-BD842BC6070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D8DD-0514-4017-AD2C-349CCF6552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2423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1EED-F9B8-4CF8-B015-BD842BC6070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D8DD-0514-4017-AD2C-349CCF6552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8293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1EED-F9B8-4CF8-B015-BD842BC6070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D8DD-0514-4017-AD2C-349CCF6552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0906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1EED-F9B8-4CF8-B015-BD842BC6070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D8DD-0514-4017-AD2C-349CCF6552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7374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1EED-F9B8-4CF8-B015-BD842BC6070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D8DD-0514-4017-AD2C-349CCF6552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1011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31EED-F9B8-4CF8-B015-BD842BC6070D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ED8DD-0514-4017-AD2C-349CCF6552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5118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219256" cy="504056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chemeClr val="bg1"/>
                </a:solidFill>
              </a:rPr>
              <a:t>Výukový materiál vytvořen v rámci projektu VZDĚLÁVÁNÍ PRO KONKURENCESCHOPNOST – „Spolu to dokážeme“</a:t>
            </a:r>
          </a:p>
          <a:p>
            <a:pPr marL="0" indent="0" algn="ctr">
              <a:buNone/>
            </a:pPr>
            <a:r>
              <a:rPr lang="cs-CZ" b="1" dirty="0">
                <a:solidFill>
                  <a:schemeClr val="bg1"/>
                </a:solidFill>
              </a:rPr>
              <a:t>Registrační číslo CZ.1.07/1.400/21.1099</a:t>
            </a:r>
          </a:p>
          <a:p>
            <a:pPr marL="0" indent="0" algn="ctr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sz="1700" b="1" dirty="0">
                <a:solidFill>
                  <a:schemeClr val="bg1"/>
                </a:solidFill>
              </a:rPr>
              <a:t>Číslo materiálu:</a:t>
            </a:r>
            <a:r>
              <a:rPr lang="cs-CZ" sz="1700" dirty="0">
                <a:solidFill>
                  <a:schemeClr val="bg1"/>
                </a:solidFill>
              </a:rPr>
              <a:t> </a:t>
            </a:r>
            <a:r>
              <a:rPr lang="cs-CZ" sz="1700" dirty="0" smtClean="0">
                <a:solidFill>
                  <a:schemeClr val="bg1"/>
                </a:solidFill>
              </a:rPr>
              <a:t>VY_32_INOVACE_16 </a:t>
            </a:r>
            <a:endParaRPr lang="cs-CZ" sz="17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sz="1700" b="1" dirty="0">
                <a:solidFill>
                  <a:schemeClr val="bg1"/>
                </a:solidFill>
              </a:rPr>
              <a:t>Škola:</a:t>
            </a:r>
            <a:r>
              <a:rPr lang="cs-CZ" sz="1700" dirty="0">
                <a:solidFill>
                  <a:schemeClr val="bg1"/>
                </a:solidFill>
              </a:rPr>
              <a:t> ZŠ Dr. Miroslava Tyrše Děčín, příspěvková organizace</a:t>
            </a:r>
          </a:p>
          <a:p>
            <a:pPr marL="0" indent="0" algn="ctr">
              <a:buNone/>
            </a:pPr>
            <a:r>
              <a:rPr lang="cs-CZ" sz="1700" b="1" dirty="0">
                <a:solidFill>
                  <a:schemeClr val="bg1"/>
                </a:solidFill>
              </a:rPr>
              <a:t>Adresa:</a:t>
            </a:r>
            <a:r>
              <a:rPr lang="cs-CZ" sz="1700" dirty="0">
                <a:solidFill>
                  <a:schemeClr val="bg1"/>
                </a:solidFill>
              </a:rPr>
              <a:t> Vrchlického 630/5, Děčín 2</a:t>
            </a:r>
          </a:p>
          <a:p>
            <a:pPr marL="0" indent="0" algn="ctr">
              <a:buNone/>
            </a:pPr>
            <a:r>
              <a:rPr lang="cs-CZ" sz="1700" b="1" dirty="0">
                <a:solidFill>
                  <a:schemeClr val="bg1"/>
                </a:solidFill>
              </a:rPr>
              <a:t>Autor:</a:t>
            </a:r>
            <a:r>
              <a:rPr lang="cs-CZ" sz="1700" dirty="0">
                <a:solidFill>
                  <a:schemeClr val="bg1"/>
                </a:solidFill>
              </a:rPr>
              <a:t> Mgr. Jitka Nováková</a:t>
            </a:r>
          </a:p>
          <a:p>
            <a:pPr marL="0" indent="0" algn="ctr">
              <a:buNone/>
            </a:pPr>
            <a:r>
              <a:rPr lang="cs-CZ" sz="1700" b="1" dirty="0" smtClean="0">
                <a:solidFill>
                  <a:schemeClr val="bg1"/>
                </a:solidFill>
              </a:rPr>
              <a:t>Název vzdělávacího </a:t>
            </a:r>
            <a:r>
              <a:rPr lang="cs-CZ" sz="1700" b="1" dirty="0">
                <a:solidFill>
                  <a:schemeClr val="bg1"/>
                </a:solidFill>
              </a:rPr>
              <a:t>materiálu:</a:t>
            </a:r>
            <a:r>
              <a:rPr lang="cs-CZ" sz="1700" dirty="0">
                <a:solidFill>
                  <a:schemeClr val="bg1"/>
                </a:solidFill>
              </a:rPr>
              <a:t> </a:t>
            </a:r>
            <a:r>
              <a:rPr lang="cs-CZ" sz="1700" dirty="0" smtClean="0">
                <a:solidFill>
                  <a:schemeClr val="bg1"/>
                </a:solidFill>
              </a:rPr>
              <a:t> Papírový drak</a:t>
            </a:r>
            <a:endParaRPr lang="cs-CZ" sz="17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sz="1700" b="1" dirty="0" smtClean="0">
                <a:solidFill>
                  <a:schemeClr val="bg1"/>
                </a:solidFill>
              </a:rPr>
              <a:t>Vzdělávací oblast, vyučovací předmět: </a:t>
            </a:r>
            <a:r>
              <a:rPr lang="cs-CZ" sz="1700" dirty="0" smtClean="0">
                <a:solidFill>
                  <a:schemeClr val="bg1"/>
                </a:solidFill>
              </a:rPr>
              <a:t>Člověk a svět práce,  </a:t>
            </a:r>
            <a:r>
              <a:rPr lang="cs-CZ" sz="1700" dirty="0">
                <a:solidFill>
                  <a:schemeClr val="bg1"/>
                </a:solidFill>
              </a:rPr>
              <a:t>pracovní </a:t>
            </a:r>
            <a:r>
              <a:rPr lang="cs-CZ" sz="1700" dirty="0" smtClean="0">
                <a:solidFill>
                  <a:schemeClr val="bg1"/>
                </a:solidFill>
              </a:rPr>
              <a:t>vyučování</a:t>
            </a:r>
            <a:endParaRPr lang="cs-CZ" sz="17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sz="1700" b="1" dirty="0">
                <a:solidFill>
                  <a:schemeClr val="bg1"/>
                </a:solidFill>
              </a:rPr>
              <a:t>Cílová skupina</a:t>
            </a:r>
            <a:r>
              <a:rPr lang="cs-CZ" sz="1700" dirty="0">
                <a:solidFill>
                  <a:schemeClr val="bg1"/>
                </a:solidFill>
              </a:rPr>
              <a:t>: žáci 3. – 5. ročníku </a:t>
            </a:r>
            <a:r>
              <a:rPr lang="cs-CZ" sz="1700" dirty="0" smtClean="0">
                <a:solidFill>
                  <a:schemeClr val="bg1"/>
                </a:solidFill>
              </a:rPr>
              <a:t>ZŠ</a:t>
            </a:r>
          </a:p>
          <a:p>
            <a:pPr marL="0" indent="0" algn="ctr">
              <a:buNone/>
            </a:pPr>
            <a:r>
              <a:rPr lang="cs-CZ" sz="1700" b="1" dirty="0" smtClean="0">
                <a:solidFill>
                  <a:schemeClr val="bg1"/>
                </a:solidFill>
              </a:rPr>
              <a:t>Anotace: </a:t>
            </a:r>
            <a:r>
              <a:rPr lang="cs-CZ" sz="1700" dirty="0" smtClean="0">
                <a:solidFill>
                  <a:schemeClr val="bg1"/>
                </a:solidFill>
              </a:rPr>
              <a:t>žák se naučí pracovat se šablonou a zpracovávat různé druhy papíru</a:t>
            </a:r>
          </a:p>
          <a:p>
            <a:pPr marL="0" indent="0" algn="ctr">
              <a:buNone/>
            </a:pPr>
            <a:r>
              <a:rPr lang="cs-CZ" sz="1700" b="1" dirty="0" smtClean="0">
                <a:solidFill>
                  <a:schemeClr val="bg1"/>
                </a:solidFill>
              </a:rPr>
              <a:t>Materiál byl vytvořen: </a:t>
            </a:r>
            <a:r>
              <a:rPr lang="cs-CZ" sz="1700" dirty="0" smtClean="0">
                <a:solidFill>
                  <a:schemeClr val="bg1"/>
                </a:solidFill>
              </a:rPr>
              <a:t>10. 9. 2012</a:t>
            </a:r>
          </a:p>
          <a:p>
            <a:pPr marL="0" indent="0" algn="ctr">
              <a:buNone/>
            </a:pPr>
            <a:r>
              <a:rPr lang="cs-CZ" sz="1700" b="1" dirty="0" smtClean="0">
                <a:solidFill>
                  <a:schemeClr val="bg1"/>
                </a:solidFill>
              </a:rPr>
              <a:t>Ověření ve výuce, třída, kým: </a:t>
            </a:r>
            <a:r>
              <a:rPr lang="cs-CZ" sz="1700" dirty="0" smtClean="0">
                <a:solidFill>
                  <a:schemeClr val="bg1"/>
                </a:solidFill>
              </a:rPr>
              <a:t>9.11.2012, 5. B, Mgr. Jitka Nováková</a:t>
            </a:r>
            <a:endParaRPr lang="cs-CZ" sz="17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cs-CZ" sz="17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5517232"/>
            <a:ext cx="4038600" cy="988256"/>
          </a:xfrm>
        </p:spPr>
      </p:pic>
    </p:spTree>
    <p:extLst>
      <p:ext uri="{BB962C8B-B14F-4D97-AF65-F5344CB8AC3E}">
        <p14:creationId xmlns:p14="http://schemas.microsoft.com/office/powerpoint/2010/main" xmlns="" val="30895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3784096"/>
            <a:ext cx="3121152" cy="2340864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106440"/>
            <a:ext cx="3121152" cy="2340864"/>
          </a:xfrm>
        </p:spPr>
      </p:pic>
      <p:sp>
        <p:nvSpPr>
          <p:cNvPr id="7" name="TextovéPole 6"/>
          <p:cNvSpPr txBox="1"/>
          <p:nvPr/>
        </p:nvSpPr>
        <p:spPr>
          <a:xfrm>
            <a:off x="539552" y="2276872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Na obličej draka musíte  pomocí tavné pistole přilepit i umělohmotné oči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Lepíte je na obě části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Při práci s tavnou pistolí dodržujte bezpečnost při práci, ať se nepopálíte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868144" y="642287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VY_32_INOVACE_16 – PAPÍROVÝ DRAK</a:t>
            </a:r>
          </a:p>
          <a:p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19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1844824"/>
            <a:ext cx="4038600" cy="4525963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Na zbytek barevného papíru, který jste již použili na jazyk, si nyní nakreslete dva oválky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Vystřihněte je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Nalepte je z obou stran draka do obličejové části tak, že vám vzniknou nozdry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988840"/>
            <a:ext cx="3793227" cy="2844920"/>
          </a:xfrm>
        </p:spPr>
      </p:pic>
      <p:sp>
        <p:nvSpPr>
          <p:cNvPr id="6" name="TextovéPole 5"/>
          <p:cNvSpPr txBox="1"/>
          <p:nvPr/>
        </p:nvSpPr>
        <p:spPr>
          <a:xfrm>
            <a:off x="6012160" y="645333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VY_32_INOVACE_16 – PAPÍROVÝ DRAK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389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1702" y="3978447"/>
            <a:ext cx="3121152" cy="2340864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836712"/>
            <a:ext cx="3121152" cy="2340864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9582" y="4005064"/>
            <a:ext cx="3121152" cy="234086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49878" y="219412"/>
            <a:ext cx="5040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Již jste k sobě slepili obě dvě strany draka, nechali jste je  zaschnout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Pokud jste lepili správně, část draka pod čarou je volná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Vezměte pravítko, přiložte jej na čáru a hranou nůžek tuto čáru obtáhněte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Pak vám krásně půjdou vyznačit nohy, na kterých celý drak stojí, stačí jen podle čáry ohnout mírně směrem ven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012160" y="6413886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VY_32_INOVACE_16 – PAPÍROVÝ DRAK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404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3935383"/>
            <a:ext cx="3121152" cy="2340864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1208" y="1196752"/>
            <a:ext cx="3121152" cy="2340864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963875"/>
            <a:ext cx="3121152" cy="234086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39552" y="980728"/>
            <a:ext cx="47525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Vezměte si měkký barevný papír, podle pravítka  na něj narýsujte pravidelné řádky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Ty obtáhněte hranou nůžek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Poskládejte do harmoniky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Složené křídlo zasuňte do otvoru pod břichem draka a máte hotovo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012160" y="6453335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VY_32_INOVACE_16 – PAPÍROVÝ DRAK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64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Výsledek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772816"/>
            <a:ext cx="5040560" cy="3780420"/>
          </a:xfrm>
        </p:spPr>
      </p:pic>
      <p:sp>
        <p:nvSpPr>
          <p:cNvPr id="5" name="TextovéPole 4"/>
          <p:cNvSpPr txBox="1"/>
          <p:nvPr/>
        </p:nvSpPr>
        <p:spPr>
          <a:xfrm>
            <a:off x="6084168" y="645333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VY_32_INOVACE_16 – PAPÍROVÝ DRAK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2788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Použité zdroje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Veškeré použité materiály byly z vlastních zdrojů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56176" y="6389152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VY_32_INOVACE_16 – PAPÍROVÝ DRAK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627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Papírový drak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628800"/>
            <a:ext cx="5616624" cy="4212468"/>
          </a:xfrm>
        </p:spPr>
      </p:pic>
      <p:sp>
        <p:nvSpPr>
          <p:cNvPr id="5" name="TextovéPole 4"/>
          <p:cNvSpPr txBox="1"/>
          <p:nvPr/>
        </p:nvSpPr>
        <p:spPr>
          <a:xfrm>
            <a:off x="5940152" y="6593844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VY_32_INOVACE_16 – PAPÍROVÝ DRAK</a:t>
            </a:r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8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Výchovně vzdělávací cíle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dirty="0" smtClean="0">
                <a:solidFill>
                  <a:schemeClr val="bg1"/>
                </a:solidFill>
              </a:rPr>
              <a:t>rozvíjení jemné motoriky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dirty="0" smtClean="0">
                <a:solidFill>
                  <a:schemeClr val="bg1"/>
                </a:solidFill>
              </a:rPr>
              <a:t> práce s různým materiálem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dirty="0" smtClean="0">
                <a:solidFill>
                  <a:schemeClr val="bg1"/>
                </a:solidFill>
              </a:rPr>
              <a:t> volba vhodného materiálu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dirty="0" smtClean="0">
                <a:solidFill>
                  <a:schemeClr val="bg1"/>
                </a:solidFill>
              </a:rPr>
              <a:t> rozvíjení pracovních schopností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dirty="0" smtClean="0">
                <a:solidFill>
                  <a:schemeClr val="bg1"/>
                </a:solidFill>
              </a:rPr>
              <a:t> rozvíjení kreativity a fantazie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dirty="0" smtClean="0">
                <a:solidFill>
                  <a:schemeClr val="bg1"/>
                </a:solidFill>
              </a:rPr>
              <a:t> rozvíjení zručnosti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dirty="0" smtClean="0">
                <a:solidFill>
                  <a:schemeClr val="bg1"/>
                </a:solidFill>
              </a:rPr>
              <a:t> rozvíjení spolupráce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12160" y="6381328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VY_32_INOVACE_16 – PAPÍROVÝ DRAK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306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Materiál a pomůcky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395536" y="1928319"/>
            <a:ext cx="4038600" cy="4525963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Barevné papíry dvou tvrdostí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Tužky, nůžky, tyčinkové lepidlo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Tavná pistole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Umělohmotné oči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772816"/>
            <a:ext cx="4465301" cy="3348976"/>
          </a:xfrm>
        </p:spPr>
      </p:pic>
      <p:sp>
        <p:nvSpPr>
          <p:cNvPr id="10" name="TextovéPole 9"/>
          <p:cNvSpPr txBox="1"/>
          <p:nvPr/>
        </p:nvSpPr>
        <p:spPr>
          <a:xfrm>
            <a:off x="5652120" y="6453335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VY_32_INOVACE_16 – PAPÍROVÝ DRAK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6666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Cena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Barevné papíry o vyšší gramáži zakoupíte v papírnictví i po jednotlivých aršících, cena je kolem 4 korun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Tamtéž zakoupíte umělohmotné oči, různých tvarů i průměrů, cena za pár je do 10 korun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Ostatní pomůcky jsou k dispozici v každé běžné škole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868144" y="6453336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VY_32_INOVACE_16 – PAPÍROVÝ DRAK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749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Jak na to?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4009823"/>
            <a:ext cx="3121152" cy="2340864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466480"/>
            <a:ext cx="3121152" cy="2340864"/>
          </a:xfrm>
        </p:spPr>
      </p:pic>
      <p:sp>
        <p:nvSpPr>
          <p:cNvPr id="7" name="TextovéPole 6"/>
          <p:cNvSpPr txBox="1"/>
          <p:nvPr/>
        </p:nvSpPr>
        <p:spPr>
          <a:xfrm>
            <a:off x="575556" y="2636912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Vezměte si šablonu zvířete, které chcete sestavovat ( v našem případě jde o pohádkového draka 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Obkreslete si ho postupně přesně a pečlivě na dva archy barevných papírů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028915" y="6565612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VY_32_INOVACE_16 – PAPÍROVÝ DRAK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7636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3608416"/>
            <a:ext cx="3121152" cy="2340864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908720"/>
            <a:ext cx="3121152" cy="2340864"/>
          </a:xfrm>
        </p:spPr>
      </p:pic>
      <p:sp>
        <p:nvSpPr>
          <p:cNvPr id="7" name="TextovéPole 6"/>
          <p:cNvSpPr txBox="1"/>
          <p:nvPr/>
        </p:nvSpPr>
        <p:spPr>
          <a:xfrm>
            <a:off x="485230" y="1055633"/>
            <a:ext cx="41764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Máte-li obkresleno, můžete přesně začít vystřihovat obvod draka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Nezapomeňte, že ve střední části na obou listech musíte vystřihnout obdélník, který později poslouží k zasunutí křídel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Nad vystřiženým obdélníkem si podle pravítka vyznačte čáru, která bude sloužit jako hranice pro slepení obou částí k sobě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96136" y="6453336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VY_32_INOVACE_16 – PAPÍROVÝ DRAK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567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789040"/>
            <a:ext cx="3121152" cy="2340864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092204"/>
            <a:ext cx="3121152" cy="2340864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3789040"/>
            <a:ext cx="3121152" cy="234086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63168" y="1124744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Na jiný kus barevného papíru si obkreslete klenutý jazyk, vystřihněte ho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Vlepte jej pomocí tyčinkového lepidla do úst draka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156176" y="6369759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VY_32_INOVACE_16 – PAPÍROVÝ DRAK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476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4038600" cy="4525963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Oba dva vystřižené díly draka přiložte na sebe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Zkontrolujte přesnost vystřižení, chyby opravte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Slepte k sobě obě části, pozor, lepte pouze k předem označené čáře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276872"/>
            <a:ext cx="3601205" cy="2700904"/>
          </a:xfrm>
        </p:spPr>
      </p:pic>
      <p:sp>
        <p:nvSpPr>
          <p:cNvPr id="6" name="TextovéPole 5"/>
          <p:cNvSpPr txBox="1"/>
          <p:nvPr/>
        </p:nvSpPr>
        <p:spPr>
          <a:xfrm>
            <a:off x="6012160" y="6565612"/>
            <a:ext cx="428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VY_32_INOVACE_16 – PAPÍROVÝ DRAK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3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558</Words>
  <Application>Microsoft Office PowerPoint</Application>
  <PresentationFormat>Předvádění na obrazovce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Snímek 1</vt:lpstr>
      <vt:lpstr>Papírový drak</vt:lpstr>
      <vt:lpstr>Výchovně vzdělávací cíle</vt:lpstr>
      <vt:lpstr>Materiál a pomůcky</vt:lpstr>
      <vt:lpstr>Cena</vt:lpstr>
      <vt:lpstr>Jak na to?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Výsledek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Novakova</dc:creator>
  <cp:lastModifiedBy>klima Miroslav</cp:lastModifiedBy>
  <cp:revision>17</cp:revision>
  <dcterms:created xsi:type="dcterms:W3CDTF">2012-07-31T13:01:18Z</dcterms:created>
  <dcterms:modified xsi:type="dcterms:W3CDTF">2013-02-18T11:54:29Z</dcterms:modified>
</cp:coreProperties>
</file>